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3D151"/>
    <a:srgbClr val="003300"/>
    <a:srgbClr val="FEEC7E"/>
    <a:srgbClr val="EEF7E9"/>
    <a:srgbClr val="C5E0B4"/>
    <a:srgbClr val="548235"/>
    <a:srgbClr val="00B050"/>
    <a:srgbClr val="FF99CC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70"/>
    <p:restoredTop sz="94660"/>
  </p:normalViewPr>
  <p:slideViewPr>
    <p:cSldViewPr snapToGrid="0">
      <p:cViewPr varScale="1">
        <p:scale>
          <a:sx n="53" d="100"/>
          <a:sy n="53" d="100"/>
        </p:scale>
        <p:origin x="24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0A79BD-2DB2-4F11-975B-765DDB6AF89D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A6ED1F-88FB-44CD-8252-69F3DADE6D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01423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65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1826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797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4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807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6676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3673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560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9361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5351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028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597F3-5D85-42DF-A04B-172F8DF2E9D4}" type="datetimeFigureOut">
              <a:rPr kumimoji="1" lang="ja-JP" altLang="en-US" smtClean="0"/>
              <a:t>2024/5/28</a:t>
            </a:fld>
            <a:endParaRPr kumimoji="1" lang="ja-JP" alt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28850-9CEC-4461-813A-3CD670F944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9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F7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1" y="0"/>
            <a:ext cx="6994683" cy="990599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正方形/長方形 24"/>
          <p:cNvSpPr/>
          <p:nvPr/>
        </p:nvSpPr>
        <p:spPr>
          <a:xfrm>
            <a:off x="0" y="4968176"/>
            <a:ext cx="6858000" cy="942580"/>
          </a:xfrm>
          <a:prstGeom prst="rect">
            <a:avLst/>
          </a:prstGeom>
          <a:solidFill>
            <a:schemeClr val="accent1">
              <a:lumMod val="20000"/>
              <a:lumOff val="8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15" name="テキスト ボックス 25"/>
          <p:cNvSpPr txBox="1"/>
          <p:nvPr/>
        </p:nvSpPr>
        <p:spPr>
          <a:xfrm>
            <a:off x="0" y="-6407"/>
            <a:ext cx="6928581" cy="289310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～</a:t>
            </a:r>
            <a:r>
              <a:rPr lang="ja-JP" altLang="en-US" sz="13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福祉について、</a:t>
            </a:r>
            <a:r>
              <a:rPr lang="en-US" altLang="ja-JP" sz="13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TJUP</a:t>
            </a:r>
            <a:r>
              <a:rPr lang="ja-JP" altLang="en-US" sz="13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会員校の学生同士で学び</a:t>
            </a:r>
            <a:endParaRPr lang="en-US" altLang="ja-JP" sz="13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en-US" altLang="ja-JP" sz="13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13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地域の小学生に福祉の魅力について体験指導してみませんか？</a:t>
            </a:r>
            <a:r>
              <a:rPr lang="ja-JP" altLang="en-US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～</a:t>
            </a:r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30" name="テキスト ボックス 32"/>
          <p:cNvSpPr txBox="1"/>
          <p:nvPr/>
        </p:nvSpPr>
        <p:spPr>
          <a:xfrm>
            <a:off x="133935" y="9323184"/>
            <a:ext cx="33241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発熱等の症状がある場合は参加をご遠慮ください。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当日に発熱等で不参加の場合は、</a:t>
            </a:r>
            <a:endParaRPr lang="en-US" altLang="ja-JP" sz="9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9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日本医療科学大学（</a:t>
            </a:r>
            <a:r>
              <a:rPr lang="en-US" altLang="ja-JP" sz="9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049-298-6306</a:t>
            </a:r>
            <a:r>
              <a:rPr lang="ja-JP" altLang="en-US" sz="9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）までご連絡ください。</a:t>
            </a:r>
            <a:endParaRPr kumimoji="1" lang="ja-JP" altLang="en-US" sz="9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5870755" y="102982"/>
            <a:ext cx="916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学生</a:t>
            </a:r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版</a:t>
            </a:r>
            <a:r>
              <a:rPr kumimoji="1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25" name="テキスト ボックス 24"/>
          <p:cNvSpPr txBox="1"/>
          <p:nvPr/>
        </p:nvSpPr>
        <p:spPr>
          <a:xfrm>
            <a:off x="1404395" y="4967618"/>
            <a:ext cx="4724097" cy="9288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日本医療科学大学　リハビリテーション学科　作業療法学専攻</a:t>
            </a:r>
            <a:endParaRPr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西田　典史　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教授</a:t>
            </a:r>
            <a:endParaRPr kumimoji="1" lang="en-US" altLang="ja-JP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荻山　泰地　准教授</a:t>
            </a:r>
            <a:endParaRPr kumimoji="1" lang="ja-JP" altLang="en-US" sz="16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20" name="グループ化 19"/>
          <p:cNvGrpSpPr/>
          <p:nvPr/>
        </p:nvGrpSpPr>
        <p:grpSpPr>
          <a:xfrm>
            <a:off x="270042" y="2720456"/>
            <a:ext cx="6490460" cy="933208"/>
            <a:chOff x="257556" y="2858899"/>
            <a:chExt cx="6376011" cy="933208"/>
          </a:xfrm>
          <a:solidFill>
            <a:schemeClr val="bg1"/>
          </a:solidFill>
        </p:grpSpPr>
        <p:sp>
          <p:nvSpPr>
            <p:cNvPr id="13" name="正方形/長方形 12"/>
            <p:cNvSpPr/>
            <p:nvPr/>
          </p:nvSpPr>
          <p:spPr>
            <a:xfrm>
              <a:off x="257556" y="2858899"/>
              <a:ext cx="6376011" cy="93320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33"/>
            <p:cNvSpPr txBox="1"/>
            <p:nvPr/>
          </p:nvSpPr>
          <p:spPr>
            <a:xfrm>
              <a:off x="1359039" y="2964444"/>
              <a:ext cx="5230085" cy="723916"/>
            </a:xfrm>
            <a:prstGeom prst="rect">
              <a:avLst/>
            </a:prstGeom>
            <a:grpFill/>
            <a:ln>
              <a:noFill/>
            </a:ln>
            <a:effectLst>
              <a:softEdge rad="38100"/>
            </a:effectLst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ja-JP" altLang="en-US" sz="120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学生同士交流しながら、子どもから高齢者まで、誰でも簡単にできるケア・トランポリンで、健康づくりにチャレンジします。また、電動車いすに乗って、身体の不自由な方の世界も体験します。午後は、体験した内容を小学生に指導します。</a:t>
              </a:r>
              <a:endParaRPr lang="en-US" altLang="ja-JP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19" name="グループ化 18"/>
            <p:cNvGrpSpPr/>
            <p:nvPr/>
          </p:nvGrpSpPr>
          <p:grpSpPr>
            <a:xfrm>
              <a:off x="385542" y="2992827"/>
              <a:ext cx="954710" cy="673069"/>
              <a:chOff x="410256" y="3017401"/>
              <a:chExt cx="954710" cy="673069"/>
            </a:xfrm>
            <a:grpFill/>
          </p:grpSpPr>
          <p:sp>
            <p:nvSpPr>
              <p:cNvPr id="18" name="正方形/長方形 17"/>
              <p:cNvSpPr/>
              <p:nvPr/>
            </p:nvSpPr>
            <p:spPr>
              <a:xfrm>
                <a:off x="410256" y="3017401"/>
                <a:ext cx="954710" cy="673069"/>
              </a:xfrm>
              <a:prstGeom prst="rect">
                <a:avLst/>
              </a:prstGeom>
              <a:grpFill/>
              <a:ln>
                <a:solidFill>
                  <a:srgbClr val="0070C0"/>
                </a:solidFill>
              </a:ln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2" name="テキスト ボックス 11"/>
              <p:cNvSpPr txBox="1"/>
              <p:nvPr/>
            </p:nvSpPr>
            <p:spPr>
              <a:xfrm>
                <a:off x="429044" y="3203056"/>
                <a:ext cx="900014" cy="307777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400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体験内容</a:t>
                </a:r>
              </a:p>
            </p:txBody>
          </p:sp>
        </p:grpSp>
      </p:grpSp>
      <p:sp>
        <p:nvSpPr>
          <p:cNvPr id="48" name="角丸四角形 47"/>
          <p:cNvSpPr/>
          <p:nvPr/>
        </p:nvSpPr>
        <p:spPr>
          <a:xfrm>
            <a:off x="25006" y="3979640"/>
            <a:ext cx="1261071" cy="306000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bIns="72000" rtlCol="0" anchor="ctr"/>
          <a:lstStyle/>
          <a:p>
            <a:pPr algn="dist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　時　</a:t>
            </a:r>
          </a:p>
        </p:txBody>
      </p:sp>
      <p:sp>
        <p:nvSpPr>
          <p:cNvPr id="49" name="角丸四角形 48"/>
          <p:cNvSpPr/>
          <p:nvPr/>
        </p:nvSpPr>
        <p:spPr>
          <a:xfrm>
            <a:off x="25006" y="5086233"/>
            <a:ext cx="1274886" cy="306000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bIns="72000" rtlCol="0" anchor="ctr"/>
          <a:lstStyle/>
          <a:p>
            <a:pPr algn="dist"/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　師</a:t>
            </a:r>
          </a:p>
        </p:txBody>
      </p:sp>
      <p:sp>
        <p:nvSpPr>
          <p:cNvPr id="50" name="角丸四角形 49"/>
          <p:cNvSpPr/>
          <p:nvPr/>
        </p:nvSpPr>
        <p:spPr>
          <a:xfrm>
            <a:off x="4350115" y="7384369"/>
            <a:ext cx="1224000" cy="252000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bIns="72000" rtlCol="0" anchor="ctr"/>
          <a:lstStyle/>
          <a:p>
            <a:pPr algn="ctr"/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　催</a:t>
            </a:r>
          </a:p>
        </p:txBody>
      </p:sp>
      <p:sp>
        <p:nvSpPr>
          <p:cNvPr id="51" name="角丸四角形 50"/>
          <p:cNvSpPr/>
          <p:nvPr/>
        </p:nvSpPr>
        <p:spPr>
          <a:xfrm>
            <a:off x="25006" y="6059378"/>
            <a:ext cx="1307937" cy="306000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46800" bIns="72000" rtlCol="0" anchor="ctr"/>
          <a:lstStyle/>
          <a:p>
            <a:pPr algn="ctr"/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参加申込先</a:t>
            </a:r>
            <a:endParaRPr kumimoji="1"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4" name="テキスト ボックス 23"/>
          <p:cNvSpPr txBox="1"/>
          <p:nvPr/>
        </p:nvSpPr>
        <p:spPr>
          <a:xfrm>
            <a:off x="1404395" y="3790599"/>
            <a:ext cx="3865437" cy="113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ja-JP" sz="2800" b="1" spc="80" dirty="0">
                <a:ln w="1270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2024</a:t>
            </a:r>
            <a:r>
              <a:rPr lang="ja-JP" altLang="en-US" sz="2200" b="1" spc="80" dirty="0">
                <a:ln w="1270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年</a:t>
            </a:r>
            <a:r>
              <a:rPr lang="en-US" altLang="ja-JP" sz="2800" b="1" spc="80" dirty="0">
                <a:ln w="1270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7</a:t>
            </a:r>
            <a:r>
              <a:rPr lang="ja-JP" altLang="en-US" sz="2200" b="1" spc="80" dirty="0">
                <a:ln w="1270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月</a:t>
            </a:r>
            <a:r>
              <a:rPr lang="en-US" altLang="ja-JP" sz="2800" b="1" spc="80" dirty="0">
                <a:ln w="1270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27</a:t>
            </a:r>
            <a:r>
              <a:rPr lang="ja-JP" altLang="en-US" sz="2200" b="1" spc="80" dirty="0">
                <a:ln w="12700">
                  <a:noFill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日（土） </a:t>
            </a:r>
            <a:endParaRPr lang="en-US" altLang="ja-JP" sz="2200" b="1" spc="80" dirty="0">
              <a:ln w="12700">
                <a:noFill/>
              </a:ln>
              <a:solidFill>
                <a:schemeClr val="tx1">
                  <a:lumMod val="85000"/>
                  <a:lumOff val="15000"/>
                </a:schemeClr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  <a:p>
            <a:pPr>
              <a:lnSpc>
                <a:spcPct val="120000"/>
              </a:lnSpc>
            </a:pP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10:30 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 </a:t>
            </a:r>
            <a:r>
              <a:rPr lang="en-US" altLang="ja-JP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16:15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（受付　１</a:t>
            </a:r>
            <a:r>
              <a:rPr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：１５～）</a:t>
            </a:r>
            <a:endParaRPr lang="en-US" altLang="ja-JP" sz="105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kumimoji="1"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中止の場合は日本医療科学大学の</a:t>
            </a:r>
            <a:r>
              <a:rPr kumimoji="1" lang="en-US" altLang="ja-JP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HP</a:t>
            </a:r>
            <a:r>
              <a:rPr kumimoji="1"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</a:t>
            </a:r>
            <a:r>
              <a:rPr lang="ja-JP" altLang="en-US" sz="105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お知らせを掲載します</a:t>
            </a:r>
            <a:endParaRPr kumimoji="1" lang="ja-JP" altLang="en-US" sz="1100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5" name="テキスト ボックス 27"/>
          <p:cNvSpPr txBox="1"/>
          <p:nvPr/>
        </p:nvSpPr>
        <p:spPr>
          <a:xfrm>
            <a:off x="1398666" y="6093468"/>
            <a:ext cx="4735554" cy="990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13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〇〇〇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課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締     切 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500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〇</a:t>
            </a:r>
            <a:r>
              <a:rPr lang="ja-JP" altLang="en-US" sz="1200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月</a:t>
            </a:r>
            <a:r>
              <a:rPr lang="ja-JP" altLang="en-US" sz="1500" spc="1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〇</a:t>
            </a:r>
            <a:r>
              <a:rPr lang="ja-JP" altLang="en-U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EPSON Pゴシック W7" panose="02000600000000000000" pitchFamily="2" charset="-128"/>
                <a:ea typeface="EPSON Pゴシック W7" panose="02000600000000000000" pitchFamily="2" charset="-128"/>
              </a:rPr>
              <a:t>日（〇）</a:t>
            </a:r>
            <a:endParaRPr lang="en-US" altLang="ja-JP" sz="1200" dirty="0">
              <a:solidFill>
                <a:schemeClr val="tx1">
                  <a:lumMod val="85000"/>
                  <a:lumOff val="15000"/>
                </a:schemeClr>
              </a:solidFill>
              <a:latin typeface="EPSON Pゴシック W7" panose="02000600000000000000" pitchFamily="2" charset="-128"/>
              <a:ea typeface="EPSON Pゴシック W7" panose="02000600000000000000" pitchFamily="2" charset="-128"/>
            </a:endParaRPr>
          </a:p>
          <a:p>
            <a:pPr lvl="0">
              <a:lnSpc>
                <a:spcPct val="120000"/>
              </a:lnSpc>
            </a:pP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総 定 員 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en-US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3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20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名</a:t>
            </a:r>
            <a:r>
              <a:rPr lang="en-US" altLang="ja-JP" sz="9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※TJUP</a:t>
            </a:r>
            <a:r>
              <a:rPr lang="ja-JP" altLang="en-US" sz="9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会員校に在学する学生対象の企画です</a:t>
            </a:r>
            <a:endParaRPr lang="en-US" altLang="ja-JP" sz="900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lvl="0">
              <a:lnSpc>
                <a:spcPct val="120000"/>
              </a:lnSpc>
            </a:pPr>
            <a:r>
              <a:rPr lang="en-US" altLang="ja-JP" sz="9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          </a:t>
            </a:r>
            <a:r>
              <a:rPr lang="ja-JP" altLang="en-US" sz="900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各校の申し込み人数によっては、</a:t>
            </a:r>
            <a:r>
              <a:rPr lang="ja-JP" altLang="en-US" sz="900" b="1" u="sng" dirty="0">
                <a:solidFill>
                  <a:prstClr val="black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抽選を行うことがあります</a:t>
            </a:r>
            <a:endParaRPr lang="en-US" altLang="ja-JP" sz="900" b="1" u="sng" dirty="0">
              <a:solidFill>
                <a:prstClr val="black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5366102" y="1415420"/>
            <a:ext cx="1428043" cy="1102880"/>
            <a:chOff x="-3151517" y="-343865"/>
            <a:chExt cx="1630291" cy="1093229"/>
          </a:xfrm>
        </p:grpSpPr>
        <p:sp>
          <p:nvSpPr>
            <p:cNvPr id="60" name="楕円 59"/>
            <p:cNvSpPr/>
            <p:nvPr/>
          </p:nvSpPr>
          <p:spPr>
            <a:xfrm>
              <a:off x="-3151517" y="509620"/>
              <a:ext cx="1630291" cy="239744"/>
            </a:xfrm>
            <a:prstGeom prst="ellipse">
              <a:avLst/>
            </a:prstGeom>
            <a:solidFill>
              <a:schemeClr val="accent6">
                <a:lumMod val="50000"/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pic>
          <p:nvPicPr>
            <p:cNvPr id="61" name="図 60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99686" l="32686" r="94984">
                          <a14:backgroundMark x1="62460" y1="16981" x2="62460" y2="16981"/>
                          <a14:backgroundMark x1="47087" y1="37421" x2="47087" y2="37421"/>
                          <a14:backgroundMark x1="48544" y1="53774" x2="48544" y2="53774"/>
                          <a14:backgroundMark x1="61003" y1="58176" x2="61003" y2="58176"/>
                          <a14:backgroundMark x1="61974" y1="57862" x2="61974" y2="57862"/>
                          <a14:backgroundMark x1="62621" y1="57862" x2="62621" y2="57862"/>
                          <a14:backgroundMark x1="63107" y1="58176" x2="63107" y2="58176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0289"/>
            <a:stretch/>
          </p:blipFill>
          <p:spPr>
            <a:xfrm>
              <a:off x="-3001972" y="-343865"/>
              <a:ext cx="1399105" cy="1032741"/>
            </a:xfrm>
            <a:prstGeom prst="rect">
              <a:avLst/>
            </a:prstGeom>
            <a:effectLst/>
          </p:spPr>
        </p:pic>
      </p:grpSp>
      <p:sp>
        <p:nvSpPr>
          <p:cNvPr id="46" name="正方形/長方形 45"/>
          <p:cNvSpPr/>
          <p:nvPr/>
        </p:nvSpPr>
        <p:spPr>
          <a:xfrm>
            <a:off x="3288547" y="7691173"/>
            <a:ext cx="3373595" cy="10070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主催 ： 埼玉東上地域大学教育プラットフォーム</a:t>
            </a:r>
            <a:endParaRPr lang="en-US" altLang="ja-JP" sz="11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40000"/>
              </a:lnSpc>
            </a:pPr>
            <a:r>
              <a:rPr lang="ja-JP" altLang="en-US" sz="11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 担当 </a:t>
            </a:r>
            <a:r>
              <a:rPr lang="ja-JP" altLang="en-US" sz="10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 学生イベント交流委員会 ）</a:t>
            </a:r>
            <a:endParaRPr lang="en-US" altLang="ja-JP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40000"/>
              </a:lnSpc>
            </a:pPr>
            <a:r>
              <a:rPr lang="ja-JP" altLang="en-US" sz="11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共催 ： 毛呂山町教育委員会 </a:t>
            </a:r>
            <a:r>
              <a:rPr lang="en-US" altLang="ja-JP" sz="11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ja-JP" altLang="en-US" sz="11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鳩山町教育委員会　　</a:t>
            </a:r>
            <a:endParaRPr lang="en-US" altLang="ja-JP" sz="11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40000"/>
              </a:lnSpc>
            </a:pPr>
            <a:r>
              <a:rPr lang="ja-JP" altLang="en-US" sz="11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協力 ： 鶴ヶ島市教育委員会</a:t>
            </a:r>
            <a:r>
              <a:rPr lang="en-US" altLang="ja-JP" sz="11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 </a:t>
            </a:r>
            <a:r>
              <a:rPr lang="ja-JP" altLang="en-US" sz="115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坂戸市教育委員会</a:t>
            </a:r>
            <a:endParaRPr lang="en-US" altLang="ja-JP" sz="11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62" name="グループ化 61"/>
          <p:cNvGrpSpPr/>
          <p:nvPr/>
        </p:nvGrpSpPr>
        <p:grpSpPr>
          <a:xfrm>
            <a:off x="3350466" y="8725238"/>
            <a:ext cx="3443997" cy="652081"/>
            <a:chOff x="3291250" y="8509571"/>
            <a:chExt cx="3443997" cy="652081"/>
          </a:xfrm>
        </p:grpSpPr>
        <p:grpSp>
          <p:nvGrpSpPr>
            <p:cNvPr id="63" name="グループ化 62"/>
            <p:cNvGrpSpPr/>
            <p:nvPr/>
          </p:nvGrpSpPr>
          <p:grpSpPr>
            <a:xfrm>
              <a:off x="3291250" y="8509571"/>
              <a:ext cx="3443997" cy="652081"/>
              <a:chOff x="3300775" y="8664785"/>
              <a:chExt cx="3443997" cy="573036"/>
            </a:xfrm>
          </p:grpSpPr>
          <p:sp>
            <p:nvSpPr>
              <p:cNvPr id="65" name="テキスト ボックス 10"/>
              <p:cNvSpPr txBox="1"/>
              <p:nvPr/>
            </p:nvSpPr>
            <p:spPr>
              <a:xfrm>
                <a:off x="3912126" y="8708345"/>
                <a:ext cx="2832646" cy="463909"/>
              </a:xfrm>
              <a:prstGeom prst="rect">
                <a:avLst/>
              </a:prstGeom>
              <a:noFill/>
              <a:ln w="3175">
                <a:noFill/>
                <a:prstDash val="dash"/>
              </a:ln>
              <a:effectLst>
                <a:softEdge rad="38100"/>
              </a:effectLst>
            </p:spPr>
            <p:txBody>
              <a:bodyPr wrap="square" rtlCol="0">
                <a:spAutoFit/>
              </a:bodyPr>
              <a:lstStyle/>
              <a:p>
                <a:pPr algn="just">
                  <a:lnSpc>
                    <a:spcPct val="110000"/>
                  </a:lnSpc>
                </a:pPr>
                <a:r>
                  <a:rPr lang="ja-JP" altLang="en-US" sz="9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埼玉東上地域大学教育プラットフォーム</a:t>
                </a:r>
                <a:r>
                  <a:rPr lang="en-US" altLang="ja-JP" sz="9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(TJUP)</a:t>
                </a:r>
                <a:r>
                  <a:rPr lang="ja-JP" altLang="en-US" sz="9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は、埼玉県内の大学・短期大学、自治体、事業者等が一体となって、地域の活性化を目指して活動しています</a:t>
                </a:r>
              </a:p>
            </p:txBody>
          </p:sp>
          <p:sp>
            <p:nvSpPr>
              <p:cNvPr id="66" name="正方形/長方形 65"/>
              <p:cNvSpPr/>
              <p:nvPr/>
            </p:nvSpPr>
            <p:spPr>
              <a:xfrm>
                <a:off x="3300775" y="8664785"/>
                <a:ext cx="3399294" cy="573036"/>
              </a:xfrm>
              <a:prstGeom prst="rect">
                <a:avLst/>
              </a:prstGeom>
              <a:noFill/>
              <a:ln w="19050">
                <a:solidFill>
                  <a:srgbClr val="0070C0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pic>
          <p:nvPicPr>
            <p:cNvPr id="64" name="図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337857" y="8545518"/>
              <a:ext cx="582418" cy="582418"/>
            </a:xfrm>
            <a:prstGeom prst="rect">
              <a:avLst/>
            </a:prstGeom>
          </p:spPr>
        </p:pic>
      </p:grpSp>
      <p:sp>
        <p:nvSpPr>
          <p:cNvPr id="67" name="正方形/長方形 66"/>
          <p:cNvSpPr/>
          <p:nvPr/>
        </p:nvSpPr>
        <p:spPr>
          <a:xfrm>
            <a:off x="3342512" y="9420306"/>
            <a:ext cx="3512678" cy="399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学生イベント交流委員会 </a:t>
            </a: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東京家政大学　東邦音楽大学　</a:t>
            </a:r>
            <a:endParaRPr lang="en-US" altLang="ja-JP" sz="9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20000"/>
              </a:lnSpc>
            </a:pPr>
            <a:r>
              <a:rPr lang="en-US" altLang="ja-JP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	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  山村学園短期大学　日本医療科学大学 </a:t>
            </a:r>
          </a:p>
        </p:txBody>
      </p:sp>
      <p:pic>
        <p:nvPicPr>
          <p:cNvPr id="1026" name="Picture 2" descr="https://caretramp.or.jp/wp-content/themes/caretramp/resources/img/caretramp.png">
            <a:extLst>
              <a:ext uri="{FF2B5EF4-FFF2-40B4-BE49-F238E27FC236}">
                <a16:creationId xmlns:a16="http://schemas.microsoft.com/office/drawing/2014/main" id="{3F403282-7EC3-4644-9ECC-A6AD0401D8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737" y="1445328"/>
            <a:ext cx="1063889" cy="1082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2" name="グループ化 51"/>
          <p:cNvGrpSpPr/>
          <p:nvPr/>
        </p:nvGrpSpPr>
        <p:grpSpPr>
          <a:xfrm>
            <a:off x="228282" y="7384369"/>
            <a:ext cx="2900713" cy="1724176"/>
            <a:chOff x="228282" y="7384369"/>
            <a:chExt cx="2900713" cy="1724176"/>
          </a:xfrm>
        </p:grpSpPr>
        <p:grpSp>
          <p:nvGrpSpPr>
            <p:cNvPr id="68" name="グループ化 67"/>
            <p:cNvGrpSpPr/>
            <p:nvPr/>
          </p:nvGrpSpPr>
          <p:grpSpPr>
            <a:xfrm>
              <a:off x="228282" y="7384369"/>
              <a:ext cx="2900713" cy="1724176"/>
              <a:chOff x="228282" y="7384369"/>
              <a:chExt cx="2900713" cy="1724176"/>
            </a:xfrm>
          </p:grpSpPr>
          <p:sp>
            <p:nvSpPr>
              <p:cNvPr id="70" name="テキスト ボックス 28"/>
              <p:cNvSpPr txBox="1"/>
              <p:nvPr/>
            </p:nvSpPr>
            <p:spPr>
              <a:xfrm>
                <a:off x="228282" y="7683540"/>
                <a:ext cx="2900713" cy="14250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ja-JP" altLang="en-US" sz="16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日本医療科学大学　</a:t>
                </a:r>
                <a:endParaRPr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ja-JP" sz="16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5</a:t>
                </a:r>
                <a:r>
                  <a:rPr lang="ja-JP" altLang="en-US" sz="16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号棟　エントランス</a:t>
                </a:r>
                <a:endParaRPr lang="en-US" altLang="ja-JP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20000"/>
                  </a:lnSpc>
                </a:pPr>
                <a:endParaRPr lang="en-US" altLang="ja-JP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20000"/>
                  </a:lnSpc>
                  <a:spcBef>
                    <a:spcPts val="600"/>
                  </a:spcBef>
                </a:pPr>
                <a:r>
                  <a:rPr kumimoji="1" lang="ja-JP" altLang="en-US" sz="9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詳細は大学</a:t>
                </a:r>
                <a:r>
                  <a:rPr kumimoji="1" lang="en-US" altLang="ja-JP" sz="9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HP</a:t>
                </a:r>
                <a:r>
                  <a:rPr kumimoji="1" lang="ja-JP" altLang="en-US" sz="9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キャンパスマップをご確認ください。</a:t>
                </a:r>
                <a:endParaRPr kumimoji="1"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en-US" altLang="ja-JP" sz="9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URL</a:t>
                </a:r>
                <a:r>
                  <a:rPr lang="ja-JP" altLang="en-US" sz="9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：</a:t>
                </a:r>
                <a:r>
                  <a:rPr lang="en-US" altLang="ja-JP" sz="9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https://www.nims.ac.jp/campus/map/</a:t>
                </a:r>
                <a:endPara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71" name="角丸四角形 70"/>
              <p:cNvSpPr/>
              <p:nvPr/>
            </p:nvSpPr>
            <p:spPr>
              <a:xfrm>
                <a:off x="1066638" y="7384369"/>
                <a:ext cx="1224000" cy="252000"/>
              </a:xfrm>
              <a:prstGeom prst="roundRect">
                <a:avLst>
                  <a:gd name="adj" fmla="val 50000"/>
                </a:avLst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46800" rtlCol="0" anchor="ctr"/>
              <a:lstStyle/>
              <a:p>
                <a:pPr algn="ctr"/>
                <a:r>
                  <a:rPr lang="ja-JP" altLang="en-US" sz="13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集 合 場 所</a:t>
                </a:r>
                <a:endParaRPr kumimoji="1" lang="ja-JP" altLang="en-US" sz="13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74" name="テキスト ボックス 2"/>
              <p:cNvSpPr txBox="1"/>
              <p:nvPr/>
            </p:nvSpPr>
            <p:spPr>
              <a:xfrm>
                <a:off x="2068297" y="8477568"/>
                <a:ext cx="967322" cy="1846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600" dirty="0"/>
                  <a:t>（キャンパスマップ）</a:t>
                </a:r>
              </a:p>
            </p:txBody>
          </p:sp>
        </p:grpSp>
        <p:pic>
          <p:nvPicPr>
            <p:cNvPr id="69" name="図 68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2703" y="8310308"/>
              <a:ext cx="1713177" cy="362236"/>
            </a:xfrm>
            <a:prstGeom prst="rect">
              <a:avLst/>
            </a:prstGeom>
          </p:spPr>
        </p:pic>
      </p:grp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9A146157-BB49-495A-8001-E69B500FC759}"/>
              </a:ext>
            </a:extLst>
          </p:cNvPr>
          <p:cNvGrpSpPr/>
          <p:nvPr/>
        </p:nvGrpSpPr>
        <p:grpSpPr>
          <a:xfrm rot="20547465">
            <a:off x="5500309" y="3923289"/>
            <a:ext cx="993609" cy="997170"/>
            <a:chOff x="9887407" y="5046310"/>
            <a:chExt cx="1024922" cy="1024922"/>
          </a:xfrm>
        </p:grpSpPr>
        <p:sp>
          <p:nvSpPr>
            <p:cNvPr id="77" name="楕円 76">
              <a:extLst>
                <a:ext uri="{FF2B5EF4-FFF2-40B4-BE49-F238E27FC236}">
                  <a16:creationId xmlns:a16="http://schemas.microsoft.com/office/drawing/2014/main" id="{517FC1D7-CF22-4724-8F92-D61C496E708A}"/>
                </a:ext>
              </a:extLst>
            </p:cNvPr>
            <p:cNvSpPr/>
            <p:nvPr/>
          </p:nvSpPr>
          <p:spPr>
            <a:xfrm rot="1952960">
              <a:off x="9887407" y="5046310"/>
              <a:ext cx="1024922" cy="102492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rgbClr val="0070C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参加</a:t>
              </a:r>
              <a:endParaRPr kumimoji="1" lang="en-US" altLang="ja-JP" dirty="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 algn="ctr"/>
              <a:r>
                <a:rPr kumimoji="1" lang="ja-JP" altLang="en-US" dirty="0">
                  <a:solidFill>
                    <a:srgbClr val="0070C0"/>
                  </a:solidFill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無料</a:t>
              </a:r>
            </a:p>
          </p:txBody>
        </p:sp>
        <p:sp>
          <p:nvSpPr>
            <p:cNvPr id="78" name="楕円 77">
              <a:extLst>
                <a:ext uri="{FF2B5EF4-FFF2-40B4-BE49-F238E27FC236}">
                  <a16:creationId xmlns:a16="http://schemas.microsoft.com/office/drawing/2014/main" id="{45D8F20D-FE0D-4903-9FE2-6416EAAF672F}"/>
                </a:ext>
              </a:extLst>
            </p:cNvPr>
            <p:cNvSpPr>
              <a:spLocks noChangeAspect="1"/>
            </p:cNvSpPr>
            <p:nvPr/>
          </p:nvSpPr>
          <p:spPr>
            <a:xfrm rot="1952960">
              <a:off x="9938657" y="5097558"/>
              <a:ext cx="922430" cy="922430"/>
            </a:xfrm>
            <a:prstGeom prst="ellipse">
              <a:avLst/>
            </a:prstGeom>
            <a:noFill/>
            <a:ln>
              <a:solidFill>
                <a:schemeClr val="bg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latin typeface="EPSON 太角ゴシック体Ｂ" panose="020B0709000000000000" pitchFamily="49" charset="-128"/>
                <a:ea typeface="EPSON 太角ゴシック体Ｂ" panose="020B0709000000000000" pitchFamily="49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7C98E46-48F5-4D3E-8BEA-8295BAFE39C0}"/>
              </a:ext>
            </a:extLst>
          </p:cNvPr>
          <p:cNvSpPr txBox="1"/>
          <p:nvPr/>
        </p:nvSpPr>
        <p:spPr>
          <a:xfrm>
            <a:off x="14660" y="626693"/>
            <a:ext cx="704976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5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ケア・トランポリン＆電動車いす</a:t>
            </a:r>
            <a:endParaRPr lang="en-US" altLang="ja-JP" sz="35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35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体験講座</a:t>
            </a:r>
            <a:endParaRPr lang="en-US" altLang="ja-JP" sz="10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～体験しよう！福祉の世界～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0AAD3DD-7E21-4942-A6D1-4F8992019B11}"/>
              </a:ext>
            </a:extLst>
          </p:cNvPr>
          <p:cNvSpPr txBox="1"/>
          <p:nvPr/>
        </p:nvSpPr>
        <p:spPr>
          <a:xfrm>
            <a:off x="2232873" y="2195666"/>
            <a:ext cx="2328399" cy="37311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参加者募集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DFDC8100-D846-424E-B5D7-B90D55E669FA}"/>
              </a:ext>
            </a:extLst>
          </p:cNvPr>
          <p:cNvSpPr txBox="1"/>
          <p:nvPr/>
        </p:nvSpPr>
        <p:spPr>
          <a:xfrm>
            <a:off x="4610142" y="5293831"/>
            <a:ext cx="2144729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ケア・トランポリンの運動効果</a:t>
            </a:r>
            <a:endParaRPr kumimoji="1" lang="en-US" altLang="ja-JP" sz="12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・姿勢がよくなる</a:t>
            </a:r>
            <a:endParaRPr kumimoji="1" lang="en-US" altLang="ja-JP" sz="12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・足が速くなる</a:t>
            </a:r>
            <a:endParaRPr kumimoji="1" lang="en-US" altLang="ja-JP" sz="12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・脳の働きがよくなる</a:t>
            </a:r>
            <a:endParaRPr kumimoji="1" lang="en-US" altLang="ja-JP" sz="12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・体力がついて元気になる</a:t>
            </a:r>
            <a:endParaRPr kumimoji="1" lang="en-US" altLang="ja-JP" sz="12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　　　　　　</a:t>
            </a:r>
          </a:p>
        </p:txBody>
      </p:sp>
      <p:pic>
        <p:nvPicPr>
          <p:cNvPr id="80" name="図 79">
            <a:extLst>
              <a:ext uri="{FF2B5EF4-FFF2-40B4-BE49-F238E27FC236}">
                <a16:creationId xmlns:a16="http://schemas.microsoft.com/office/drawing/2014/main" id="{E8C70693-E68C-4CC8-A31E-644621B635F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249609" y="7829127"/>
            <a:ext cx="644327" cy="644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888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/>
          <p:cNvSpPr txBox="1"/>
          <p:nvPr/>
        </p:nvSpPr>
        <p:spPr>
          <a:xfrm>
            <a:off x="205665" y="352948"/>
            <a:ext cx="64466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ケア・トランポリン</a:t>
            </a:r>
            <a:r>
              <a:rPr kumimoji="1" lang="ja-JP" altLang="en-US" sz="36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＆電動車いす体験講座</a:t>
            </a:r>
            <a:r>
              <a:rPr lang="ja-JP" altLang="en-US" sz="3600" dirty="0">
                <a:solidFill>
                  <a:srgbClr val="0070C0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スケジュール</a:t>
            </a:r>
            <a:endParaRPr kumimoji="1" lang="ja-JP" altLang="en-US" sz="3600" dirty="0">
              <a:solidFill>
                <a:srgbClr val="0070C0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4B169BB8-FB7A-4296-8A69-10B46EA91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913452"/>
              </p:ext>
            </p:extLst>
          </p:nvPr>
        </p:nvGraphicFramePr>
        <p:xfrm>
          <a:off x="210915" y="1553276"/>
          <a:ext cx="6540612" cy="7822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2104">
                  <a:extLst>
                    <a:ext uri="{9D8B030D-6E8A-4147-A177-3AD203B41FA5}">
                      <a16:colId xmlns:a16="http://schemas.microsoft.com/office/drawing/2014/main" val="1618809407"/>
                    </a:ext>
                  </a:extLst>
                </a:gridCol>
                <a:gridCol w="1139869">
                  <a:extLst>
                    <a:ext uri="{9D8B030D-6E8A-4147-A177-3AD203B41FA5}">
                      <a16:colId xmlns:a16="http://schemas.microsoft.com/office/drawing/2014/main" val="1945818882"/>
                    </a:ext>
                  </a:extLst>
                </a:gridCol>
                <a:gridCol w="4158639">
                  <a:extLst>
                    <a:ext uri="{9D8B030D-6E8A-4147-A177-3AD203B41FA5}">
                      <a16:colId xmlns:a16="http://schemas.microsoft.com/office/drawing/2014/main" val="1414249091"/>
                    </a:ext>
                  </a:extLst>
                </a:gridCol>
              </a:tblGrid>
              <a:tr h="5135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概要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内容など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4011372"/>
                  </a:ext>
                </a:extLst>
              </a:tr>
              <a:tr h="10440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集合</a:t>
                      </a:r>
                      <a:endParaRPr lang="zh-CN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altLang="ja-JP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　受付開始</a:t>
                      </a:r>
                      <a:endParaRPr lang="en-US" altLang="ja-JP" sz="11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lvl="0" algn="l" fontAlgn="ctr">
                        <a:spcAft>
                          <a:spcPts val="600"/>
                        </a:spcAft>
                      </a:pP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日本医療科学大学　５号棟　エントランス集合</a:t>
                      </a:r>
                      <a:endParaRPr lang="en-US" altLang="ja-JP" sz="11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4283486"/>
                  </a:ext>
                </a:extLst>
              </a:tr>
              <a:tr h="10440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10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</a:p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lang="en-US" altLang="ja-JP" sz="12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事前講習</a:t>
                      </a: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600"/>
                        </a:spcAft>
                      </a:pP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学生交流を含めた事前講習「ケア・トランポリン＆電動車いす」</a:t>
                      </a:r>
                      <a:endParaRPr lang="en-US" altLang="ja-JP" sz="11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>
                        <a:spcAft>
                          <a:spcPts val="600"/>
                        </a:spcAft>
                      </a:pP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について学ぶ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1314825"/>
                  </a:ext>
                </a:extLst>
              </a:tr>
              <a:tr h="10440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</a:t>
                      </a:r>
                    </a:p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lang="en-US" altLang="ja-JP" sz="12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00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昼食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600"/>
                        </a:spcAft>
                      </a:pP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昼食</a:t>
                      </a:r>
                      <a:endParaRPr lang="en-US" altLang="ja-JP" sz="11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>
                        <a:spcAft>
                          <a:spcPts val="600"/>
                        </a:spcAft>
                      </a:pP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（お弁当と飲み物を配布いたします。必要に応じて近隣のコンビニを</a:t>
                      </a:r>
                      <a:endParaRPr lang="en-US" altLang="ja-JP" sz="11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>
                        <a:spcAft>
                          <a:spcPts val="600"/>
                        </a:spcAft>
                      </a:pP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利用してください）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56126944"/>
                  </a:ext>
                </a:extLst>
              </a:tr>
              <a:tr h="104409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受付・案内</a:t>
                      </a: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</a:t>
                      </a:r>
                      <a:r>
                        <a:rPr lang="en-US" altLang="ja-JP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　受付開始</a:t>
                      </a:r>
                      <a:endParaRPr lang="en-US" altLang="ja-JP" sz="11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>
                        <a:spcAft>
                          <a:spcPts val="600"/>
                        </a:spcAft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午後から体験指導を行う小学生の受付補助</a:t>
                      </a: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7784378"/>
                  </a:ext>
                </a:extLst>
              </a:tr>
              <a:tr h="10440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13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30</a:t>
                      </a:r>
                    </a:p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lang="en-US" altLang="ja-JP" sz="12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実践指導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600"/>
                        </a:spcAft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地域の小学生への実践指導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l" fontAlgn="ctr">
                        <a:spcAft>
                          <a:spcPts val="600"/>
                        </a:spcAft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（小学生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3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・５・６年生を対象に実践指導を行います）</a:t>
                      </a: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4826908"/>
                  </a:ext>
                </a:extLst>
              </a:tr>
              <a:tr h="10440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25</a:t>
                      </a:r>
                    </a:p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lang="en-US" altLang="ja-JP" sz="12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集合写真撮影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小学生解散式</a:t>
                      </a: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600"/>
                        </a:spcAft>
                      </a:pP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集合写真撮影＆小学生振り返りの見守り</a:t>
                      </a: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6242039"/>
                  </a:ext>
                </a:extLst>
              </a:tr>
              <a:tr h="10440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45</a:t>
                      </a:r>
                    </a:p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～</a:t>
                      </a:r>
                      <a:endParaRPr lang="en-US" altLang="ja-JP" sz="12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 fontAlgn="ctr"/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16</a:t>
                      </a:r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：</a:t>
                      </a:r>
                      <a:r>
                        <a:rPr lang="en-US" altLang="ja-JP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15</a:t>
                      </a:r>
                      <a:endParaRPr lang="en-US" altLang="ja-JP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解散式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>
                        <a:spcAft>
                          <a:spcPts val="600"/>
                        </a:spcAft>
                      </a:pPr>
                      <a:r>
                        <a:rPr lang="ja-JP" altLang="en-US" sz="1100" u="none" strike="noStrike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　小学生の解散後に内容の振り返りと解散式を実施</a:t>
                      </a:r>
                      <a:endParaRPr lang="en-US" altLang="ja-JP" sz="1100" u="none" strike="noStrike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936" marR="7936" marT="793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84261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16932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3236</TotalTime>
  <Words>640</Words>
  <Application>Microsoft Office PowerPoint</Application>
  <PresentationFormat>A4 210 x 297 mm</PresentationFormat>
  <Paragraphs>99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BIZ UDPゴシック</vt:lpstr>
      <vt:lpstr>EPSON Pゴシック W7</vt:lpstr>
      <vt:lpstr>EPSON 太角ゴシック体Ｂ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川崎 慧</dc:creator>
  <cp:lastModifiedBy>岸田 あや香</cp:lastModifiedBy>
  <cp:revision>174</cp:revision>
  <cp:lastPrinted>2024-04-23T01:11:03Z</cp:lastPrinted>
  <dcterms:created xsi:type="dcterms:W3CDTF">2021-06-04T10:11:35Z</dcterms:created>
  <dcterms:modified xsi:type="dcterms:W3CDTF">2024-05-28T01:19:28Z</dcterms:modified>
</cp:coreProperties>
</file>